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2"/>
  </p:notesMasterIdLst>
  <p:sldIdLst>
    <p:sldId id="256" r:id="rId2"/>
    <p:sldId id="355" r:id="rId3"/>
    <p:sldId id="343" r:id="rId4"/>
    <p:sldId id="344" r:id="rId5"/>
    <p:sldId id="357" r:id="rId6"/>
    <p:sldId id="358" r:id="rId7"/>
    <p:sldId id="359" r:id="rId8"/>
    <p:sldId id="360" r:id="rId9"/>
    <p:sldId id="361" r:id="rId10"/>
    <p:sldId id="362" r:id="rId11"/>
    <p:sldId id="356" r:id="rId12"/>
    <p:sldId id="364" r:id="rId13"/>
    <p:sldId id="365" r:id="rId14"/>
    <p:sldId id="366" r:id="rId15"/>
    <p:sldId id="367" r:id="rId16"/>
    <p:sldId id="368" r:id="rId17"/>
    <p:sldId id="369" r:id="rId18"/>
    <p:sldId id="363" r:id="rId19"/>
    <p:sldId id="348" r:id="rId20"/>
    <p:sldId id="342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84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06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901FC-826F-4C8D-80A3-304ED3945E13}" type="datetimeFigureOut">
              <a:rPr lang="pt-BR" smtClean="0"/>
              <a:pPr/>
              <a:t>15/10/2014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72AE2-C8DA-4813-B452-4E12292707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1A7416B-0389-45F1-8D07-F8EF9F03665F}" type="datetimeFigureOut">
              <a:rPr lang="pt-BR" smtClean="0"/>
              <a:pPr/>
              <a:t>15/10/2014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2FD638-F78E-477C-B2B9-ACB4D4F1F18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416B-0389-45F1-8D07-F8EF9F03665F}" type="datetimeFigureOut">
              <a:rPr lang="pt-BR" smtClean="0"/>
              <a:pPr/>
              <a:t>15/10/2014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FD638-F78E-477C-B2B9-ACB4D4F1F18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1A7416B-0389-45F1-8D07-F8EF9F03665F}" type="datetimeFigureOut">
              <a:rPr lang="pt-BR" smtClean="0"/>
              <a:pPr/>
              <a:t>15/10/2014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32FD638-F78E-477C-B2B9-ACB4D4F1F18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416B-0389-45F1-8D07-F8EF9F03665F}" type="datetimeFigureOut">
              <a:rPr lang="pt-BR" smtClean="0"/>
              <a:pPr/>
              <a:t>15/10/2014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2FD638-F78E-477C-B2B9-ACB4D4F1F18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416B-0389-45F1-8D07-F8EF9F03665F}" type="datetimeFigureOut">
              <a:rPr lang="pt-BR" smtClean="0"/>
              <a:pPr/>
              <a:t>15/10/2014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32FD638-F78E-477C-B2B9-ACB4D4F1F18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1A7416B-0389-45F1-8D07-F8EF9F03665F}" type="datetimeFigureOut">
              <a:rPr lang="pt-BR" smtClean="0"/>
              <a:pPr/>
              <a:t>15/10/2014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32FD638-F78E-477C-B2B9-ACB4D4F1F18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1A7416B-0389-45F1-8D07-F8EF9F03665F}" type="datetimeFigureOut">
              <a:rPr lang="pt-BR" smtClean="0"/>
              <a:pPr/>
              <a:t>15/10/2014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32FD638-F78E-477C-B2B9-ACB4D4F1F18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416B-0389-45F1-8D07-F8EF9F03665F}" type="datetimeFigureOut">
              <a:rPr lang="pt-BR" smtClean="0"/>
              <a:pPr/>
              <a:t>15/10/2014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2FD638-F78E-477C-B2B9-ACB4D4F1F18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416B-0389-45F1-8D07-F8EF9F03665F}" type="datetimeFigureOut">
              <a:rPr lang="pt-BR" smtClean="0"/>
              <a:pPr/>
              <a:t>15/10/2014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2FD638-F78E-477C-B2B9-ACB4D4F1F18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416B-0389-45F1-8D07-F8EF9F03665F}" type="datetimeFigureOut">
              <a:rPr lang="pt-BR" smtClean="0"/>
              <a:pPr/>
              <a:t>15/10/2014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2FD638-F78E-477C-B2B9-ACB4D4F1F18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1A7416B-0389-45F1-8D07-F8EF9F03665F}" type="datetimeFigureOut">
              <a:rPr lang="pt-BR" smtClean="0"/>
              <a:pPr/>
              <a:t>15/10/2014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32FD638-F78E-477C-B2B9-ACB4D4F1F18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1A7416B-0389-45F1-8D07-F8EF9F03665F}" type="datetimeFigureOut">
              <a:rPr lang="pt-BR" smtClean="0"/>
              <a:pPr/>
              <a:t>15/10/2014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32FD638-F78E-477C-B2B9-ACB4D4F1F18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unatv.wordpress.com/" TargetMode="External"/><Relationship Id="rId2" Type="http://schemas.openxmlformats.org/officeDocument/2006/relationships/hyperlink" Target="mailto:maira.zapater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62200" y="1340768"/>
            <a:ext cx="6477000" cy="1872209"/>
          </a:xfrm>
        </p:spPr>
        <p:txBody>
          <a:bodyPr>
            <a:noAutofit/>
          </a:bodyPr>
          <a:lstStyle/>
          <a:p>
            <a:pPr algn="ctr"/>
            <a:r>
              <a:rPr lang="pt-BR" sz="29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DIREITOS DE TODOS OU PRIVILÉGIO PARA POUCOS? </a:t>
            </a:r>
            <a:br>
              <a:rPr lang="pt-BR" sz="29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pt-BR" sz="29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OS DIREITOS HUMANOS DAS MINORIAS POLÍTICAS</a:t>
            </a:r>
            <a:endParaRPr lang="pt-BR" sz="2900" b="1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62200" y="6021288"/>
            <a:ext cx="6705600" cy="714549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Curso Noções de Direitos Humanos – outubro/2014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/>
          </p:cNvSpPr>
          <p:nvPr>
            <p:ph type="title"/>
          </p:nvPr>
        </p:nvSpPr>
        <p:spPr bwMode="auto">
          <a:xfrm>
            <a:off x="500034" y="714356"/>
            <a:ext cx="8229600" cy="33838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Minorias Políticas e Direitos Humanos: </a:t>
            </a:r>
            <a:b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questões de gênero, classe e raça</a:t>
            </a:r>
            <a:endParaRPr lang="pt-BR" sz="2400" b="1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O que é </a:t>
            </a:r>
            <a:r>
              <a:rPr lang="pt-BR" sz="2400" b="1" i="1" dirty="0" smtClean="0">
                <a:solidFill>
                  <a:schemeClr val="tx2">
                    <a:lumMod val="75000"/>
                  </a:schemeClr>
                </a:solidFill>
              </a:rPr>
              <a:t>gênero</a:t>
            </a: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</a:p>
          <a:p>
            <a:pPr algn="just">
              <a:buNone/>
            </a:pPr>
            <a:endParaRPr lang="pt-B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None/>
            </a:pPr>
            <a:endParaRPr lang="pt-BR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Imagem 3" descr="menino-e-menina-dos-desenhos-animados-84406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2420888"/>
            <a:ext cx="6480720" cy="39604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/>
          </p:cNvSpPr>
          <p:nvPr>
            <p:ph type="title"/>
          </p:nvPr>
        </p:nvSpPr>
        <p:spPr bwMode="auto">
          <a:xfrm>
            <a:off x="500034" y="714356"/>
            <a:ext cx="8229600" cy="482396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Minorias Políticas e Direitos Humanos: </a:t>
            </a:r>
            <a:b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questões de gênero, classe e raça</a:t>
            </a:r>
            <a:endParaRPr lang="pt-BR" sz="2400" b="1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Na roupa e na lei</a:t>
            </a:r>
          </a:p>
          <a:p>
            <a:pPr algn="just">
              <a:buNone/>
            </a:pPr>
            <a:endParaRPr lang="pt-BR" sz="2400" b="1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None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- Até 2013: proibição de calças compridas para mulheres em público, em Paris. Uso autorizado apenas para fazer “coisas de homem”, como andar a cavalo ou de bicicleta. Pena de prisão e multa.</a:t>
            </a:r>
          </a:p>
          <a:p>
            <a:pPr algn="just"/>
            <a:endParaRPr lang="pt-BR" sz="24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just"/>
            <a:endParaRPr lang="pt-BR" sz="24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None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- Até 2000: Supremo Tribunal Federal proibia mulheres usando calças nas sessões da corte.</a:t>
            </a:r>
          </a:p>
          <a:p>
            <a:pPr algn="just">
              <a:buNone/>
            </a:pPr>
            <a:endParaRPr lang="pt-BR" sz="24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None/>
            </a:pPr>
            <a:endParaRPr lang="pt-BR" sz="24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None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- Em 2007: a ministra Carmen Lúcia é a primeira mulher a usar calças compridas em sessão do STF.</a:t>
            </a:r>
            <a:endParaRPr lang="pt-BR" sz="24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</a:rPr>
              <a:t>Minorias Políticas e Direitos Humanos: </a:t>
            </a:r>
            <a:br>
              <a:rPr lang="pt-BR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</a:rPr>
              <a:t>questões de gênero, classe e raça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484784"/>
            <a:ext cx="8153400" cy="506916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Sexo: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</a:p>
          <a:p>
            <a:pPr algn="just">
              <a:buFontTx/>
              <a:buChar char="-"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Conceito associado às diferenças físicas biológicas entre homens e mulheres</a:t>
            </a:r>
          </a:p>
          <a:p>
            <a:pPr algn="just">
              <a:buFontTx/>
              <a:buChar char="-"/>
            </a:pPr>
            <a:endParaRPr lang="pt-BR" sz="24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None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Gênero: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</a:p>
          <a:p>
            <a:pPr algn="just">
              <a:buNone/>
            </a:pPr>
            <a:endParaRPr lang="pt-BR" sz="24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FontTx/>
              <a:buChar char="-"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Conceito associado às características esperadas das pessoas de cada um dos sexos.Varia em cada época, lugar e cultura.</a:t>
            </a:r>
          </a:p>
          <a:p>
            <a:pPr algn="just">
              <a:buNone/>
            </a:pPr>
            <a:endParaRPr lang="pt-BR" sz="2400" b="1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None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Orientação sexual:</a:t>
            </a:r>
          </a:p>
          <a:p>
            <a:pPr algn="just">
              <a:buNone/>
            </a:pPr>
            <a:endParaRPr lang="pt-BR" sz="2400" b="1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None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- Indica a atração sexual/afetiva para um ou ambos os gêneros</a:t>
            </a:r>
          </a:p>
          <a:p>
            <a:pPr algn="just">
              <a:buFontTx/>
              <a:buChar char="-"/>
            </a:pPr>
            <a:endParaRPr lang="pt-BR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FontTx/>
              <a:buChar char="-"/>
            </a:pPr>
            <a:endParaRPr lang="pt-BR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</a:rPr>
              <a:t>Minorias Políticas e Direitos Humanos: </a:t>
            </a:r>
            <a:br>
              <a:rPr lang="pt-BR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</a:rPr>
              <a:t>questões de gênero, classe e raça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484784"/>
            <a:ext cx="8153400" cy="5069160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endParaRPr lang="pt-BR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FontTx/>
              <a:buChar char="-"/>
            </a:pPr>
            <a:endParaRPr lang="pt-BR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>
              <a:buNone/>
            </a:pPr>
            <a:endParaRPr lang="pt-BR" dirty="0"/>
          </a:p>
        </p:txBody>
      </p:sp>
      <p:pic>
        <p:nvPicPr>
          <p:cNvPr id="4" name="Imagem 3" descr="Vagina as penis from Vesali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140968"/>
            <a:ext cx="8497824" cy="3528392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1520" y="1988840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i="1" dirty="0" smtClean="0">
                <a:solidFill>
                  <a:schemeClr val="tx2">
                    <a:lumMod val="75000"/>
                  </a:schemeClr>
                </a:solidFill>
              </a:rPr>
              <a:t>“Mulheres são homens com pênis invertidos.”</a:t>
            </a:r>
            <a:endParaRPr lang="pt-BR" sz="2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</a:rPr>
              <a:t>Minorias Políticas e Direitos Humanos: </a:t>
            </a:r>
            <a:br>
              <a:rPr lang="pt-BR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</a:rPr>
              <a:t>questões de gênero, classe e raça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484784"/>
            <a:ext cx="8153400" cy="5069160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endParaRPr lang="pt-BR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FontTx/>
              <a:buChar char="-"/>
            </a:pPr>
            <a:endParaRPr lang="pt-BR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>
              <a:buNone/>
            </a:pPr>
            <a:endParaRPr lang="pt-BR" dirty="0"/>
          </a:p>
        </p:txBody>
      </p:sp>
      <p:pic>
        <p:nvPicPr>
          <p:cNvPr id="4" name="Imagem 3" descr="Vagina as penis from Vesali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636912"/>
            <a:ext cx="7344815" cy="4032448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1520" y="1988840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Algumas construções culturais sobre o tema...</a:t>
            </a:r>
            <a:endParaRPr lang="pt-BR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</a:rPr>
              <a:t>Minorias Políticas e Direitos Humanos: </a:t>
            </a:r>
            <a:br>
              <a:rPr lang="pt-BR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</a:rPr>
              <a:t>questões de gênero, classe e raça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484784"/>
            <a:ext cx="8153400" cy="5069160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endParaRPr lang="pt-BR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FontTx/>
              <a:buChar char="-"/>
            </a:pPr>
            <a:endParaRPr lang="pt-BR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>
              <a:buNone/>
            </a:pPr>
            <a:endParaRPr lang="pt-BR" dirty="0"/>
          </a:p>
        </p:txBody>
      </p:sp>
      <p:pic>
        <p:nvPicPr>
          <p:cNvPr id="4" name="Imagem 3" descr="Vagina as penis from Vesali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1" y="3140968"/>
            <a:ext cx="5040559" cy="3528392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1520" y="1988840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Algumas construções culturais sobre o tema...</a:t>
            </a:r>
            <a:endParaRPr lang="pt-BR" sz="2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940152" y="4005064"/>
            <a:ext cx="229092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As “burneshas” da Albânia </a:t>
            </a:r>
          </a:p>
          <a:p>
            <a:pPr algn="ctr">
              <a:buNone/>
            </a:pP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(fotos de Jill Peters)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</a:rPr>
              <a:t>Minorias Políticas e Direitos Humanos: </a:t>
            </a:r>
            <a:br>
              <a:rPr lang="pt-BR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</a:rPr>
              <a:t>questões de gênero, classe e raça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484784"/>
            <a:ext cx="8153400" cy="5069160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endParaRPr lang="pt-BR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FontTx/>
              <a:buChar char="-"/>
            </a:pPr>
            <a:endParaRPr lang="pt-BR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>
              <a:buNone/>
            </a:pPr>
            <a:endParaRPr lang="pt-BR" dirty="0"/>
          </a:p>
        </p:txBody>
      </p:sp>
      <p:pic>
        <p:nvPicPr>
          <p:cNvPr id="4" name="Imagem 3" descr="Vagina as penis from Vesali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564904"/>
            <a:ext cx="4292447" cy="417646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1520" y="1988840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Algumas construções culturais sobre o tema...</a:t>
            </a:r>
            <a:endParaRPr lang="pt-BR" sz="2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685152" y="3284984"/>
            <a:ext cx="34433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Os </a:t>
            </a:r>
            <a:r>
              <a:rPr lang="pt-BR" sz="2800" b="1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Fa´afafine</a:t>
            </a: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(Samoa)</a:t>
            </a:r>
            <a:endParaRPr lang="pt-BR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</a:rPr>
              <a:t>Minorias Políticas e Direitos Humanos: </a:t>
            </a:r>
            <a:br>
              <a:rPr lang="pt-BR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3200" b="1" dirty="0" smtClean="0">
                <a:solidFill>
                  <a:schemeClr val="tx2">
                    <a:lumMod val="75000"/>
                  </a:schemeClr>
                </a:solidFill>
              </a:rPr>
              <a:t>questões de gênero, classe e raça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Questões sociais e culturais são equivocadamente consideradas naturais</a:t>
            </a:r>
          </a:p>
          <a:p>
            <a:pPr algn="ctr">
              <a:buFontTx/>
              <a:buChar char="-"/>
            </a:pPr>
            <a:endParaRPr lang="pt-BR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ctr">
              <a:buNone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Formação de uma mentalidade que se reproduz e se reforça por vários séculos</a:t>
            </a:r>
          </a:p>
          <a:p>
            <a:pPr algn="ctr">
              <a:buNone/>
            </a:pPr>
            <a:endParaRPr lang="pt-BR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ctr">
              <a:buNone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Formação de estereótipos, preconceitos e intolerâncias</a:t>
            </a:r>
          </a:p>
          <a:p>
            <a:pPr algn="ctr">
              <a:buFontTx/>
              <a:buChar char="-"/>
            </a:pPr>
            <a:endParaRPr lang="pt-BR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ctr">
              <a:buFontTx/>
              <a:buChar char="-"/>
            </a:pPr>
            <a:endParaRPr lang="pt-BR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ctr">
              <a:buNone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Formação de uma ideologia sexista, prejudicando mulheres e homens, independentemente da orientação sexual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Seta para baixo 3"/>
          <p:cNvSpPr/>
          <p:nvPr/>
        </p:nvSpPr>
        <p:spPr>
          <a:xfrm>
            <a:off x="4211960" y="2348880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baixo 6"/>
          <p:cNvSpPr/>
          <p:nvPr/>
        </p:nvSpPr>
        <p:spPr>
          <a:xfrm>
            <a:off x="4211960" y="3501008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 para baixo 7"/>
          <p:cNvSpPr/>
          <p:nvPr/>
        </p:nvSpPr>
        <p:spPr>
          <a:xfrm>
            <a:off x="4211960" y="4365104"/>
            <a:ext cx="484632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/>
          </p:cNvSpPr>
          <p:nvPr>
            <p:ph type="title"/>
          </p:nvPr>
        </p:nvSpPr>
        <p:spPr bwMode="auto">
          <a:xfrm>
            <a:off x="500034" y="714356"/>
            <a:ext cx="8229600" cy="482396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Minorias Políticas e Direitos Humanos: </a:t>
            </a:r>
            <a:b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questões de gênero, classe e raça</a:t>
            </a:r>
            <a:endParaRPr lang="pt-BR" sz="2400" b="1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Direitos Humanos e gênero</a:t>
            </a:r>
            <a:endParaRPr lang="pt-B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None/>
            </a:pPr>
            <a:endParaRPr lang="pt-B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Aparato normativo de combate à discriminação das mulheres em razão do gênero:</a:t>
            </a:r>
          </a:p>
          <a:p>
            <a:pPr algn="just">
              <a:buNone/>
            </a:pPr>
            <a:endParaRPr lang="pt-BR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Tx/>
              <a:buChar char="-"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ONU: Convenção para Eliminação de Todas as Formas de Discriminação contra a Mulher (1979)</a:t>
            </a:r>
          </a:p>
          <a:p>
            <a:pPr algn="just">
              <a:buFontTx/>
              <a:buChar char="-"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OEA: Convenção de Belém do Pará (1994)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- Brasil: Lei Maria da Penha (11.340/06)</a:t>
            </a:r>
            <a:endParaRPr lang="pt-BR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/>
          </p:cNvSpPr>
          <p:nvPr>
            <p:ph type="title"/>
          </p:nvPr>
        </p:nvSpPr>
        <p:spPr bwMode="auto">
          <a:xfrm>
            <a:off x="500034" y="714356"/>
            <a:ext cx="8229600" cy="482396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Minorias Políticas e Direitos Humanos: </a:t>
            </a:r>
            <a:b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questões de gênero, classe e raça</a:t>
            </a:r>
            <a:endParaRPr lang="pt-BR" sz="240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O que é </a:t>
            </a:r>
            <a:r>
              <a:rPr lang="pt-BR" sz="2400" i="1" dirty="0" smtClean="0">
                <a:solidFill>
                  <a:schemeClr val="tx2">
                    <a:lumMod val="75000"/>
                  </a:schemeClr>
                </a:solidFill>
              </a:rPr>
              <a:t>classe social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</a:p>
          <a:p>
            <a:pPr algn="just">
              <a:buNone/>
            </a:pPr>
            <a:endParaRPr lang="pt-B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Tx/>
              <a:buChar char="-"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Termo que designa grupos de pessoas classificados em função da renda e/ou propriedade de capital.</a:t>
            </a:r>
          </a:p>
          <a:p>
            <a:pPr algn="just">
              <a:buFontTx/>
              <a:buChar char="-"/>
            </a:pPr>
            <a:endParaRPr lang="pt-B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- Complexidade das questões de classe social: associações com prestígio e poder não necessariamente vinculados à riqueza.</a:t>
            </a:r>
            <a:endParaRPr lang="pt-BR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None/>
            </a:pPr>
            <a:endParaRPr lang="pt-B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- Pobreza como estigma relacionado à violência, ao crime, à imoralidade.</a:t>
            </a:r>
          </a:p>
          <a:p>
            <a:pPr algn="just">
              <a:buNone/>
            </a:pPr>
            <a:endParaRPr lang="pt-BR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Aparato normativo de combate à discriminação de classe: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não há norma específica para esta finalidade.</a:t>
            </a:r>
            <a:endParaRPr lang="pt-BR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None/>
            </a:pPr>
            <a:endParaRPr lang="pt-BR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/>
          </p:cNvSpPr>
          <p:nvPr>
            <p:ph type="title"/>
          </p:nvPr>
        </p:nvSpPr>
        <p:spPr bwMode="auto">
          <a:xfrm>
            <a:off x="500034" y="476672"/>
            <a:ext cx="8229600" cy="72008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Minorias Políticas e Direitos Humanos: </a:t>
            </a:r>
            <a:b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questões de gênero, classe e raça</a:t>
            </a:r>
          </a:p>
        </p:txBody>
      </p:sp>
      <p:sp>
        <p:nvSpPr>
          <p:cNvPr id="3075" name="Rectangle 3"/>
          <p:cNvSpPr>
            <a:spLocks noGrp="1"/>
          </p:cNvSpPr>
          <p:nvPr>
            <p:ph sz="quarter" idx="1"/>
          </p:nvPr>
        </p:nvSpPr>
        <p:spPr>
          <a:xfrm>
            <a:off x="612648" y="1484784"/>
            <a:ext cx="8153400" cy="492514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O que são </a:t>
            </a:r>
            <a:r>
              <a:rPr lang="pt-BR" sz="2400" i="1" dirty="0" smtClean="0">
                <a:solidFill>
                  <a:schemeClr val="tx2">
                    <a:lumMod val="75000"/>
                  </a:schemeClr>
                </a:solidFill>
              </a:rPr>
              <a:t>minorias políticas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</a:p>
          <a:p>
            <a:pPr algn="just">
              <a:buNone/>
            </a:pPr>
            <a:endParaRPr lang="pt-B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Tx/>
              <a:buChar char="-"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Termo que designa grupos de pessoas marginalizadas por fatores culturais, históricos ou sociais.</a:t>
            </a:r>
          </a:p>
          <a:p>
            <a:pPr algn="just">
              <a:buFontTx/>
              <a:buChar char="-"/>
            </a:pPr>
            <a:endParaRPr lang="pt-B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- Conceito de “marginalidade social”: elaborado pelo sociólogo norte-americano Robert Ezra Park (1928)</a:t>
            </a:r>
          </a:p>
          <a:p>
            <a:pPr algn="just">
              <a:buFontTx/>
              <a:buChar char="-"/>
            </a:pPr>
            <a:endParaRPr lang="pt-B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- Ideia de inadequação social de determinados grupos</a:t>
            </a:r>
          </a:p>
          <a:p>
            <a:pPr algn="just">
              <a:buFontTx/>
              <a:buChar char="-"/>
            </a:pPr>
            <a:endParaRPr lang="pt-B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- Relação não necessariamente quantitativa, mas sempre qualitativa</a:t>
            </a:r>
          </a:p>
          <a:p>
            <a:pPr algn="just">
              <a:buFontTx/>
              <a:buChar char="-"/>
            </a:pPr>
            <a:endParaRPr lang="pt-BR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sz="240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pt-BR" sz="2400" b="1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None/>
            </a:pPr>
            <a:r>
              <a:rPr lang="pt-BR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Maíra Zapater</a:t>
            </a:r>
          </a:p>
          <a:p>
            <a:pPr algn="just">
              <a:buNone/>
            </a:pPr>
            <a:endParaRPr lang="pt-BR" sz="24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None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Email para contato: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maira.zapater@gmail.com</a:t>
            </a:r>
            <a:endParaRPr lang="pt-BR" sz="24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None/>
            </a:pPr>
            <a:endParaRPr lang="pt-BR" sz="2400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None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Blog: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www.deunatv.wordpress.com</a:t>
            </a:r>
            <a:r>
              <a:rPr lang="pt-BR" sz="2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endParaRPr lang="pt-BR" sz="240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/>
          </p:cNvSpPr>
          <p:nvPr>
            <p:ph type="title"/>
          </p:nvPr>
        </p:nvSpPr>
        <p:spPr bwMode="auto">
          <a:xfrm>
            <a:off x="500034" y="714356"/>
            <a:ext cx="8229600" cy="482396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Minorias Políticas e Direitos Humanos: </a:t>
            </a:r>
            <a:b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questões de gênero, classe e raça</a:t>
            </a:r>
          </a:p>
        </p:txBody>
      </p:sp>
      <p:sp>
        <p:nvSpPr>
          <p:cNvPr id="3075" name="Rectangle 3"/>
          <p:cNvSpPr>
            <a:spLocks noGrp="1"/>
          </p:cNvSpPr>
          <p:nvPr>
            <p:ph sz="quarter" idx="1"/>
          </p:nvPr>
        </p:nvSpPr>
        <p:spPr>
          <a:xfrm>
            <a:off x="612648" y="1484784"/>
            <a:ext cx="8153400" cy="492514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Distinção terminológica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</a:p>
          <a:p>
            <a:pPr algn="just">
              <a:buNone/>
            </a:pPr>
            <a:endParaRPr lang="pt-B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- ideologias discriminatórias: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conjunto de crenças na inferioridade de determinado grupo.</a:t>
            </a:r>
          </a:p>
          <a:p>
            <a:pPr algn="just">
              <a:buNone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- preconceito: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julgamento de pessoa ou situação com base na ideologia discriminatória.</a:t>
            </a:r>
            <a:endParaRPr lang="pt-BR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- discriminação: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ação decorrente do julgamento preconceituoso.</a:t>
            </a:r>
            <a:endParaRPr lang="pt-BR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Tx/>
              <a:buChar char="-"/>
            </a:pPr>
            <a:endParaRPr lang="pt-B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None/>
            </a:pPr>
            <a:endParaRPr lang="pt-B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Relações com os Direitos Humanos e a proteção de minorias: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reconhecimento de vulnerabilidades sociais e intenção de se utilizar o Direito como agente de modificação social.</a:t>
            </a:r>
            <a:endParaRPr lang="pt-BR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/>
          </p:cNvSpPr>
          <p:nvPr>
            <p:ph type="title"/>
          </p:nvPr>
        </p:nvSpPr>
        <p:spPr bwMode="auto">
          <a:xfrm>
            <a:off x="500034" y="714356"/>
            <a:ext cx="8229600" cy="33838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Minorias Políticas e Direitos Humanos: </a:t>
            </a:r>
            <a:b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questões de gênero, classe e raça</a:t>
            </a:r>
            <a:endParaRPr lang="pt-BR" sz="2400" b="1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O que é </a:t>
            </a:r>
            <a:r>
              <a:rPr lang="pt-BR" sz="2400" b="1" i="1" dirty="0" smtClean="0">
                <a:solidFill>
                  <a:schemeClr val="tx2">
                    <a:lumMod val="75000"/>
                  </a:schemeClr>
                </a:solidFill>
              </a:rPr>
              <a:t>gênero</a:t>
            </a: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</a:p>
          <a:p>
            <a:pPr algn="just">
              <a:buNone/>
            </a:pPr>
            <a:endParaRPr lang="pt-B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Tx/>
              <a:buChar char="-"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Termo que designa as características socioculturais esperadas de cada sexo</a:t>
            </a:r>
          </a:p>
          <a:p>
            <a:pPr algn="just">
              <a:buFontTx/>
              <a:buChar char="-"/>
            </a:pPr>
            <a:endParaRPr lang="pt-B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Tx/>
              <a:buChar char="-"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Distinção entre </a:t>
            </a:r>
            <a:r>
              <a:rPr lang="pt-BR" sz="2400" i="1" dirty="0" smtClean="0">
                <a:solidFill>
                  <a:schemeClr val="tx2">
                    <a:lumMod val="75000"/>
                  </a:schemeClr>
                </a:solidFill>
              </a:rPr>
              <a:t>sexo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 e </a:t>
            </a:r>
            <a:r>
              <a:rPr lang="pt-BR" sz="2400" i="1" dirty="0" smtClean="0">
                <a:solidFill>
                  <a:schemeClr val="tx2">
                    <a:lumMod val="75000"/>
                  </a:schemeClr>
                </a:solidFill>
              </a:rPr>
              <a:t>gênero</a:t>
            </a:r>
          </a:p>
          <a:p>
            <a:pPr algn="just">
              <a:buFontTx/>
              <a:buChar char="-"/>
            </a:pPr>
            <a:endParaRPr lang="pt-BR" sz="24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Tx/>
              <a:buChar char="-"/>
            </a:pPr>
            <a:endParaRPr lang="pt-BR" sz="24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Tx/>
              <a:buChar char="-"/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Biologização da cultura e naturalização de discriminações</a:t>
            </a:r>
          </a:p>
          <a:p>
            <a:pPr algn="just">
              <a:buNone/>
            </a:pPr>
            <a:endParaRPr lang="pt-BR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/>
          </p:cNvSpPr>
          <p:nvPr>
            <p:ph type="title"/>
          </p:nvPr>
        </p:nvSpPr>
        <p:spPr bwMode="auto">
          <a:xfrm>
            <a:off x="500034" y="714356"/>
            <a:ext cx="8229600" cy="33838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Minorias Políticas e Direitos Humanos: </a:t>
            </a:r>
            <a:b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questões de gênero, classe e raça</a:t>
            </a:r>
            <a:endParaRPr lang="pt-BR" sz="2400" b="1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O que é </a:t>
            </a:r>
            <a:r>
              <a:rPr lang="pt-BR" sz="2400" b="1" i="1" dirty="0" smtClean="0">
                <a:solidFill>
                  <a:schemeClr val="tx2">
                    <a:lumMod val="75000"/>
                  </a:schemeClr>
                </a:solidFill>
              </a:rPr>
              <a:t>gênero</a:t>
            </a: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</a:p>
          <a:p>
            <a:pPr algn="just">
              <a:buNone/>
            </a:pPr>
            <a:endParaRPr lang="pt-B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None/>
            </a:pPr>
            <a:endParaRPr lang="pt-BR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Imagem 3" descr="menino-e-menina-dos-desenhos-animados-84406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2420888"/>
            <a:ext cx="5400600" cy="35854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/>
          </p:cNvSpPr>
          <p:nvPr>
            <p:ph type="title"/>
          </p:nvPr>
        </p:nvSpPr>
        <p:spPr bwMode="auto">
          <a:xfrm>
            <a:off x="500034" y="714356"/>
            <a:ext cx="8229600" cy="33838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Minorias Políticas e Direitos Humanos: </a:t>
            </a:r>
            <a:b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questões de gênero, classe e raça</a:t>
            </a:r>
            <a:endParaRPr lang="pt-BR" sz="2400" b="1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O que é </a:t>
            </a:r>
            <a:r>
              <a:rPr lang="pt-BR" sz="2400" b="1" i="1" dirty="0" smtClean="0">
                <a:solidFill>
                  <a:schemeClr val="tx2">
                    <a:lumMod val="75000"/>
                  </a:schemeClr>
                </a:solidFill>
              </a:rPr>
              <a:t>gênero</a:t>
            </a: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</a:p>
          <a:p>
            <a:pPr algn="just">
              <a:buNone/>
            </a:pPr>
            <a:endParaRPr lang="pt-B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None/>
            </a:pPr>
            <a:endParaRPr lang="pt-BR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Imagem 3" descr="menino-e-menina-dos-desenhos-animados-84406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3952" y="2420888"/>
            <a:ext cx="4055975" cy="35854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/>
          </p:cNvSpPr>
          <p:nvPr>
            <p:ph type="title"/>
          </p:nvPr>
        </p:nvSpPr>
        <p:spPr bwMode="auto">
          <a:xfrm>
            <a:off x="500034" y="714356"/>
            <a:ext cx="8229600" cy="33838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Minorias Políticas e Direitos Humanos: </a:t>
            </a:r>
            <a:b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questões de gênero, classe e raça</a:t>
            </a:r>
            <a:endParaRPr lang="pt-BR" sz="2400" b="1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O que é </a:t>
            </a:r>
            <a:r>
              <a:rPr lang="pt-BR" sz="2400" b="1" i="1" dirty="0" smtClean="0">
                <a:solidFill>
                  <a:schemeClr val="tx2">
                    <a:lumMod val="75000"/>
                  </a:schemeClr>
                </a:solidFill>
              </a:rPr>
              <a:t>gênero</a:t>
            </a: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</a:p>
          <a:p>
            <a:pPr algn="just">
              <a:buNone/>
            </a:pPr>
            <a:endParaRPr lang="pt-B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None/>
            </a:pPr>
            <a:endParaRPr lang="pt-BR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Imagem 3" descr="menino-e-menina-dos-desenhos-animados-84406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1619" y="2420888"/>
            <a:ext cx="4780642" cy="35854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/>
          </p:cNvSpPr>
          <p:nvPr>
            <p:ph type="title"/>
          </p:nvPr>
        </p:nvSpPr>
        <p:spPr bwMode="auto">
          <a:xfrm>
            <a:off x="500034" y="714356"/>
            <a:ext cx="8229600" cy="33838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Minorias Políticas e Direitos Humanos: </a:t>
            </a:r>
            <a:b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questões de gênero, classe e raça</a:t>
            </a:r>
            <a:endParaRPr lang="pt-BR" sz="2400" b="1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O que é </a:t>
            </a:r>
            <a:r>
              <a:rPr lang="pt-BR" sz="2400" b="1" i="1" dirty="0" smtClean="0">
                <a:solidFill>
                  <a:schemeClr val="tx2">
                    <a:lumMod val="75000"/>
                  </a:schemeClr>
                </a:solidFill>
              </a:rPr>
              <a:t>gênero</a:t>
            </a: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</a:p>
          <a:p>
            <a:pPr algn="just">
              <a:buNone/>
            </a:pPr>
            <a:endParaRPr lang="pt-B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None/>
            </a:pPr>
            <a:endParaRPr lang="pt-BR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Imagem 3" descr="menino-e-menina-dos-desenhos-animados-84406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4263" y="2420888"/>
            <a:ext cx="4775354" cy="35854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/>
          </p:cNvSpPr>
          <p:nvPr>
            <p:ph type="title"/>
          </p:nvPr>
        </p:nvSpPr>
        <p:spPr bwMode="auto">
          <a:xfrm>
            <a:off x="500034" y="714356"/>
            <a:ext cx="8229600" cy="33838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Minorias Políticas e Direitos Humanos: </a:t>
            </a:r>
            <a:b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questões de gênero, classe e raça</a:t>
            </a:r>
            <a:endParaRPr lang="pt-BR" sz="2400" b="1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O que é </a:t>
            </a:r>
            <a:r>
              <a:rPr lang="pt-BR" sz="2400" b="1" i="1" dirty="0" smtClean="0">
                <a:solidFill>
                  <a:schemeClr val="tx2">
                    <a:lumMod val="75000"/>
                  </a:schemeClr>
                </a:solidFill>
              </a:rPr>
              <a:t>gênero</a:t>
            </a: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</a:p>
          <a:p>
            <a:pPr algn="just">
              <a:buNone/>
            </a:pPr>
            <a:endParaRPr lang="pt-B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None/>
            </a:pPr>
            <a:endParaRPr lang="pt-BR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Imagem 3" descr="menino-e-menina-dos-desenhos-animados-84406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204864"/>
            <a:ext cx="3816423" cy="4032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3574</TotalTime>
  <Words>657</Words>
  <Application>Microsoft Office PowerPoint</Application>
  <PresentationFormat>Apresentação na tela (4:3)</PresentationFormat>
  <Paragraphs>114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Mediano</vt:lpstr>
      <vt:lpstr>DIREITOS DE TODOS OU PRIVILÉGIO PARA POUCOS?  OS DIREITOS HUMANOS DAS MINORIAS POLÍTICAS</vt:lpstr>
      <vt:lpstr>Minorias Políticas e Direitos Humanos:  questões de gênero, classe e raça</vt:lpstr>
      <vt:lpstr>Minorias Políticas e Direitos Humanos:  questões de gênero, classe e raça</vt:lpstr>
      <vt:lpstr>Minorias Políticas e Direitos Humanos:  questões de gênero, classe e raça</vt:lpstr>
      <vt:lpstr>Minorias Políticas e Direitos Humanos:  questões de gênero, classe e raça</vt:lpstr>
      <vt:lpstr>Minorias Políticas e Direitos Humanos:  questões de gênero, classe e raça</vt:lpstr>
      <vt:lpstr>Minorias Políticas e Direitos Humanos:  questões de gênero, classe e raça</vt:lpstr>
      <vt:lpstr>Minorias Políticas e Direitos Humanos:  questões de gênero, classe e raça</vt:lpstr>
      <vt:lpstr>Minorias Políticas e Direitos Humanos:  questões de gênero, classe e raça</vt:lpstr>
      <vt:lpstr>Minorias Políticas e Direitos Humanos:  questões de gênero, classe e raça</vt:lpstr>
      <vt:lpstr>Minorias Políticas e Direitos Humanos:  questões de gênero, classe e raça</vt:lpstr>
      <vt:lpstr>Minorias Políticas e Direitos Humanos:  questões de gênero, classe e raça</vt:lpstr>
      <vt:lpstr>Minorias Políticas e Direitos Humanos:  questões de gênero, classe e raça</vt:lpstr>
      <vt:lpstr>Minorias Políticas e Direitos Humanos:  questões de gênero, classe e raça</vt:lpstr>
      <vt:lpstr>Minorias Políticas e Direitos Humanos:  questões de gênero, classe e raça</vt:lpstr>
      <vt:lpstr>Minorias Políticas e Direitos Humanos:  questões de gênero, classe e raça</vt:lpstr>
      <vt:lpstr>Minorias Políticas e Direitos Humanos:  questões de gênero, classe e raça</vt:lpstr>
      <vt:lpstr>Minorias Políticas e Direitos Humanos:  questões de gênero, classe e raça</vt:lpstr>
      <vt:lpstr>Minorias Políticas e Direitos Humanos:  questões de gênero, classe e raça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DECLARAÇÃO UNIVERSAL DE DIREITOS HUMANOS E A CONSTITUIÇÃO DE 1988</dc:title>
  <dc:creator>Maíra</dc:creator>
  <cp:lastModifiedBy>Lenovo</cp:lastModifiedBy>
  <cp:revision>95</cp:revision>
  <dcterms:created xsi:type="dcterms:W3CDTF">2014-02-13T22:12:40Z</dcterms:created>
  <dcterms:modified xsi:type="dcterms:W3CDTF">2014-10-15T17:32:01Z</dcterms:modified>
</cp:coreProperties>
</file>